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318" r:id="rId4"/>
    <p:sldId id="319" r:id="rId5"/>
    <p:sldId id="328" r:id="rId6"/>
    <p:sldId id="320" r:id="rId7"/>
    <p:sldId id="322" r:id="rId8"/>
    <p:sldId id="321" r:id="rId9"/>
    <p:sldId id="323" r:id="rId10"/>
    <p:sldId id="324" r:id="rId11"/>
    <p:sldId id="325" r:id="rId12"/>
    <p:sldId id="326" r:id="rId13"/>
    <p:sldId id="3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CC"/>
    <a:srgbClr val="009900"/>
    <a:srgbClr val="4570E9"/>
    <a:srgbClr val="FF0000"/>
    <a:srgbClr val="EFF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0" autoAdjust="0"/>
    <p:restoredTop sz="94660"/>
  </p:normalViewPr>
  <p:slideViewPr>
    <p:cSldViewPr snapToGrid="0">
      <p:cViewPr varScale="1">
        <p:scale>
          <a:sx n="80" d="100"/>
          <a:sy n="80" d="100"/>
        </p:scale>
        <p:origin x="2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EE0B83-16DD-4C5E-95AC-671A2FA4ED78}"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227264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E0B83-16DD-4C5E-95AC-671A2FA4ED78}"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183845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E0B83-16DD-4C5E-95AC-671A2FA4ED78}"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207428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E0B83-16DD-4C5E-95AC-671A2FA4ED78}"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358579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EE0B83-16DD-4C5E-95AC-671A2FA4ED78}"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155492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EE0B83-16DD-4C5E-95AC-671A2FA4ED78}"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148101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EE0B83-16DD-4C5E-95AC-671A2FA4ED78}" type="datetimeFigureOut">
              <a:rPr lang="en-US" smtClean="0"/>
              <a:pPr/>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82007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EE0B83-16DD-4C5E-95AC-671A2FA4ED78}" type="datetimeFigureOut">
              <a:rPr lang="en-US" smtClean="0"/>
              <a:pPr/>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371477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E0B83-16DD-4C5E-95AC-671A2FA4ED78}" type="datetimeFigureOut">
              <a:rPr lang="en-US" smtClean="0"/>
              <a:pPr/>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162359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EE0B83-16DD-4C5E-95AC-671A2FA4ED78}"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138253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EE0B83-16DD-4C5E-95AC-671A2FA4ED78}"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5855A-4771-479D-90AF-F420C8F87B92}" type="slidenum">
              <a:rPr lang="en-US" smtClean="0"/>
              <a:pPr/>
              <a:t>‹#›</a:t>
            </a:fld>
            <a:endParaRPr lang="en-US"/>
          </a:p>
        </p:txBody>
      </p:sp>
    </p:spTree>
    <p:extLst>
      <p:ext uri="{BB962C8B-B14F-4D97-AF65-F5344CB8AC3E}">
        <p14:creationId xmlns:p14="http://schemas.microsoft.com/office/powerpoint/2010/main" val="114583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C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E0B83-16DD-4C5E-95AC-671A2FA4ED78}" type="datetimeFigureOut">
              <a:rPr lang="en-US" smtClean="0"/>
              <a:pPr/>
              <a:t>9/6/2024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5855A-4771-479D-90AF-F420C8F87B92}" type="slidenum">
              <a:rPr lang="en-US" smtClean="0"/>
              <a:pPr/>
              <a:t>‹#›</a:t>
            </a:fld>
            <a:endParaRPr lang="en-US"/>
          </a:p>
        </p:txBody>
      </p:sp>
    </p:spTree>
    <p:extLst>
      <p:ext uri="{BB962C8B-B14F-4D97-AF65-F5344CB8AC3E}">
        <p14:creationId xmlns:p14="http://schemas.microsoft.com/office/powerpoint/2010/main" val="194388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4084" y="3765884"/>
            <a:ext cx="11397916" cy="2584033"/>
          </a:xfrm>
          <a:noFill/>
        </p:spPr>
        <p:txBody>
          <a:bodyPr>
            <a:noAutofit/>
          </a:bodyPr>
          <a:lstStyle/>
          <a:p>
            <a:pPr marL="914400" indent="-42545"/>
            <a:r>
              <a:rPr lang="en-US" sz="4000" b="1" dirty="0" smtClean="0">
                <a:latin typeface="Calibri" panose="020F0502020204030204" pitchFamily="34" charset="0"/>
                <a:ea typeface="Times New Roman" panose="02020603050405020304" pitchFamily="18" charset="0"/>
              </a:rPr>
              <a:t>Regional Meeting </a:t>
            </a:r>
            <a:r>
              <a:rPr lang="en-US" sz="4000" b="1" dirty="0">
                <a:latin typeface="Calibri" panose="020F0502020204030204" pitchFamily="34" charset="0"/>
                <a:ea typeface="Times New Roman" panose="02020603050405020304" pitchFamily="18" charset="0"/>
              </a:rPr>
              <a:t/>
            </a:r>
            <a:br>
              <a:rPr lang="en-US" sz="4000" b="1" dirty="0">
                <a:latin typeface="Calibri" panose="020F0502020204030204" pitchFamily="34" charset="0"/>
                <a:ea typeface="Times New Roman" panose="02020603050405020304" pitchFamily="18" charset="0"/>
              </a:rPr>
            </a:br>
            <a:r>
              <a:rPr lang="en-US" sz="4000" b="1" dirty="0" smtClean="0">
                <a:latin typeface="Calibri" panose="020F0502020204030204" pitchFamily="34" charset="0"/>
                <a:ea typeface="Times New Roman" panose="02020603050405020304" pitchFamily="18" charset="0"/>
              </a:rPr>
              <a:t>7.09.2024</a:t>
            </a:r>
            <a:r>
              <a:rPr lang="en-US" sz="4000" b="1" dirty="0">
                <a:latin typeface="Calibri" panose="020F0502020204030204" pitchFamily="34" charset="0"/>
                <a:ea typeface="Times New Roman" panose="02020603050405020304" pitchFamily="18" charset="0"/>
              </a:rPr>
              <a:t>, </a:t>
            </a:r>
            <a:r>
              <a:rPr lang="en-US" sz="4000" b="1" dirty="0" smtClean="0">
                <a:latin typeface="Calibri" panose="020F0502020204030204" pitchFamily="34" charset="0"/>
                <a:ea typeface="Times New Roman" panose="02020603050405020304" pitchFamily="18" charset="0"/>
              </a:rPr>
              <a:t>Saturday  </a:t>
            </a:r>
            <a:br>
              <a:rPr lang="en-US" sz="4000" b="1" dirty="0" smtClean="0">
                <a:latin typeface="Calibri" panose="020F0502020204030204" pitchFamily="34" charset="0"/>
                <a:ea typeface="Times New Roman" panose="02020603050405020304" pitchFamily="18" charset="0"/>
              </a:rPr>
            </a:br>
            <a:r>
              <a:rPr lang="en-US" sz="4000" b="1" dirty="0" smtClean="0">
                <a:latin typeface="Calibri" panose="020F0502020204030204" pitchFamily="34" charset="0"/>
                <a:ea typeface="Times New Roman" panose="02020603050405020304" pitchFamily="18" charset="0"/>
              </a:rPr>
              <a:t>05.30 </a:t>
            </a:r>
            <a:r>
              <a:rPr lang="en-US" sz="4000" b="1" dirty="0">
                <a:latin typeface="Calibri" panose="020F0502020204030204" pitchFamily="34" charset="0"/>
                <a:ea typeface="Times New Roman" panose="02020603050405020304" pitchFamily="18" charset="0"/>
              </a:rPr>
              <a:t>– 07:30 </a:t>
            </a:r>
            <a:r>
              <a:rPr lang="en-US" sz="4000" b="1" dirty="0" smtClean="0">
                <a:latin typeface="Calibri" panose="020F0502020204030204" pitchFamily="34" charset="0"/>
                <a:ea typeface="Times New Roman" panose="02020603050405020304" pitchFamily="18" charset="0"/>
              </a:rPr>
              <a:t>AM</a:t>
            </a:r>
            <a:br>
              <a:rPr lang="en-US" sz="4000" b="1" dirty="0" smtClean="0">
                <a:latin typeface="Calibri" panose="020F0502020204030204" pitchFamily="34" charset="0"/>
                <a:ea typeface="Times New Roman" panose="02020603050405020304" pitchFamily="18" charset="0"/>
              </a:rPr>
            </a:br>
            <a:r>
              <a:rPr lang="en-US" sz="4000" b="1" dirty="0">
                <a:latin typeface="Calibri" panose="020F0502020204030204" pitchFamily="34" charset="0"/>
                <a:ea typeface="Times New Roman" panose="02020603050405020304" pitchFamily="18" charset="0"/>
              </a:rPr>
              <a:t/>
            </a:r>
            <a:br>
              <a:rPr lang="en-US" sz="4000" b="1" dirty="0">
                <a:latin typeface="Calibri" panose="020F0502020204030204" pitchFamily="34" charset="0"/>
                <a:ea typeface="Times New Roman" panose="02020603050405020304" pitchFamily="18" charset="0"/>
              </a:rPr>
            </a:br>
            <a:r>
              <a:rPr lang="en-US" sz="4000" b="1" dirty="0">
                <a:latin typeface="Calibri" panose="020F0502020204030204" pitchFamily="34" charset="0"/>
                <a:ea typeface="Times New Roman" panose="02020603050405020304" pitchFamily="18" charset="0"/>
              </a:rPr>
              <a:t/>
            </a:r>
            <a:br>
              <a:rPr lang="en-US" sz="4000" b="1" dirty="0">
                <a:latin typeface="Calibri" panose="020F0502020204030204" pitchFamily="34" charset="0"/>
                <a:ea typeface="Times New Roman" panose="02020603050405020304" pitchFamily="18" charset="0"/>
              </a:rPr>
            </a:br>
            <a:r>
              <a:rPr lang="en-US" sz="4000" dirty="0" smtClean="0">
                <a:latin typeface="Algerian" panose="04020705040A02060702" pitchFamily="82" charset="0"/>
              </a:rPr>
              <a:t/>
            </a:r>
            <a:br>
              <a:rPr lang="en-US" sz="4000" dirty="0" smtClean="0">
                <a:latin typeface="Algerian" panose="04020705040A02060702" pitchFamily="82" charset="0"/>
              </a:rPr>
            </a:br>
            <a:r>
              <a:rPr lang="en-IN" b="1" dirty="0"/>
              <a:t>I</a:t>
            </a:r>
            <a:r>
              <a:rPr lang="en-IN" b="1" dirty="0" smtClean="0"/>
              <a:t>t </a:t>
            </a:r>
            <a:r>
              <a:rPr lang="en-IN" b="1" dirty="0"/>
              <a:t>had been in the mind of </a:t>
            </a:r>
            <a:r>
              <a:rPr lang="en-IN" b="1" dirty="0" err="1"/>
              <a:t>Joash</a:t>
            </a:r>
            <a:r>
              <a:rPr lang="en-IN" b="1" dirty="0"/>
              <a:t> to repair the house of Jehovah. </a:t>
            </a:r>
            <a:r>
              <a:rPr lang="en-IN" dirty="0"/>
              <a:t/>
            </a:r>
            <a:br>
              <a:rPr lang="en-IN" dirty="0"/>
            </a:br>
            <a:endParaRPr lang="en-US" sz="44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359874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16833" y="2128637"/>
            <a:ext cx="3581400" cy="4616648"/>
          </a:xfrm>
          <a:prstGeom prst="rect">
            <a:avLst/>
          </a:prstGeom>
        </p:spPr>
        <p:txBody>
          <a:bodyPr wrap="square">
            <a:spAutoFit/>
          </a:bodyPr>
          <a:lstStyle/>
          <a:p>
            <a:r>
              <a:rPr lang="en-IN" b="1" dirty="0"/>
              <a:t> </a:t>
            </a:r>
            <a:endParaRPr lang="en-IN" sz="2400" b="1" dirty="0" smtClean="0"/>
          </a:p>
          <a:p>
            <a:r>
              <a:rPr lang="en-IN" sz="2800" b="1" dirty="0">
                <a:solidFill>
                  <a:srgbClr val="C00000"/>
                </a:solidFill>
              </a:rPr>
              <a:t>How Jesus gave </a:t>
            </a:r>
            <a:r>
              <a:rPr lang="en-IN" sz="2800" b="1" dirty="0" smtClean="0">
                <a:solidFill>
                  <a:srgbClr val="C00000"/>
                </a:solidFill>
              </a:rPr>
              <a:t>an account </a:t>
            </a:r>
            <a:r>
              <a:rPr lang="en-IN" sz="2800" b="1" dirty="0">
                <a:solidFill>
                  <a:srgbClr val="C00000"/>
                </a:solidFill>
              </a:rPr>
              <a:t>of the 12 disciples to His Father is described in His last prayer John 12. He gives account even about Judas, the one  who allowed </a:t>
            </a:r>
            <a:r>
              <a:rPr lang="en-IN" sz="2800" b="1" dirty="0" err="1">
                <a:solidFill>
                  <a:srgbClr val="C00000"/>
                </a:solidFill>
              </a:rPr>
              <a:t>satan</a:t>
            </a:r>
            <a:r>
              <a:rPr lang="en-IN" sz="2800" b="1" dirty="0">
                <a:solidFill>
                  <a:srgbClr val="C00000"/>
                </a:solidFill>
              </a:rPr>
              <a:t> to enter into him.</a:t>
            </a:r>
          </a:p>
          <a:p>
            <a:endParaRPr lang="en-IN" sz="2400" b="1" dirty="0" smtClean="0"/>
          </a:p>
        </p:txBody>
      </p:sp>
      <p:pic>
        <p:nvPicPr>
          <p:cNvPr id="3" name="Picture 2"/>
          <p:cNvPicPr>
            <a:picLocks noChangeAspect="1"/>
          </p:cNvPicPr>
          <p:nvPr/>
        </p:nvPicPr>
        <p:blipFill>
          <a:blip r:embed="rId3"/>
          <a:stretch>
            <a:fillRect/>
          </a:stretch>
        </p:blipFill>
        <p:spPr>
          <a:xfrm>
            <a:off x="4098324" y="3215846"/>
            <a:ext cx="8093676" cy="3642154"/>
          </a:xfrm>
          <a:prstGeom prst="rect">
            <a:avLst/>
          </a:prstGeom>
        </p:spPr>
      </p:pic>
      <p:sp>
        <p:nvSpPr>
          <p:cNvPr id="5" name="Rectangle 4"/>
          <p:cNvSpPr/>
          <p:nvPr/>
        </p:nvSpPr>
        <p:spPr>
          <a:xfrm>
            <a:off x="316833" y="259957"/>
            <a:ext cx="11438019" cy="2339102"/>
          </a:xfrm>
          <a:prstGeom prst="rect">
            <a:avLst/>
          </a:prstGeom>
        </p:spPr>
        <p:txBody>
          <a:bodyPr wrap="square">
            <a:spAutoFit/>
          </a:bodyPr>
          <a:lstStyle/>
          <a:p>
            <a:r>
              <a:rPr lang="en-GB" sz="3200" b="1" dirty="0">
                <a:solidFill>
                  <a:srgbClr val="002060"/>
                </a:solidFill>
              </a:rPr>
              <a:t>Joh 17:12  While I was with them, I kept them in your name, which you have given me. I have guarded them, and not one of them has been lost except the son of destruction, that the Scripture might be fulfilled. </a:t>
            </a:r>
          </a:p>
          <a:p>
            <a:endParaRPr lang="en-GB" dirty="0"/>
          </a:p>
        </p:txBody>
      </p:sp>
    </p:spTree>
    <p:extLst>
      <p:ext uri="{BB962C8B-B14F-4D97-AF65-F5344CB8AC3E}">
        <p14:creationId xmlns:p14="http://schemas.microsoft.com/office/powerpoint/2010/main" val="3552298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89208" y="878306"/>
            <a:ext cx="9202792" cy="7601144"/>
          </a:xfrm>
          <a:prstGeom prst="rect">
            <a:avLst/>
          </a:prstGeom>
        </p:spPr>
      </p:pic>
      <p:sp>
        <p:nvSpPr>
          <p:cNvPr id="4" name="Rectangle 3"/>
          <p:cNvSpPr/>
          <p:nvPr/>
        </p:nvSpPr>
        <p:spPr>
          <a:xfrm>
            <a:off x="232611" y="2187207"/>
            <a:ext cx="2478505" cy="3570208"/>
          </a:xfrm>
          <a:prstGeom prst="rect">
            <a:avLst/>
          </a:prstGeom>
        </p:spPr>
        <p:txBody>
          <a:bodyPr wrap="square">
            <a:spAutoFit/>
          </a:bodyPr>
          <a:lstStyle/>
          <a:p>
            <a:r>
              <a:rPr lang="en-IN" b="1" dirty="0"/>
              <a:t> </a:t>
            </a:r>
            <a:endParaRPr lang="en-IN" sz="2400" b="1" dirty="0" smtClean="0"/>
          </a:p>
          <a:p>
            <a:r>
              <a:rPr lang="en-IN" sz="2800" b="1" dirty="0"/>
              <a:t>Dear AOJ Soldier,</a:t>
            </a:r>
            <a:endParaRPr lang="en-IN" sz="2800" dirty="0"/>
          </a:p>
          <a:p>
            <a:r>
              <a:rPr lang="en-IN" sz="3200" b="1" dirty="0"/>
              <a:t>Can you pray the same prayer along with Jesus?</a:t>
            </a:r>
          </a:p>
          <a:p>
            <a:endParaRPr lang="en-IN" sz="2400" b="1" dirty="0" smtClean="0">
              <a:solidFill>
                <a:srgbClr val="C00000"/>
              </a:solidFill>
            </a:endParaRPr>
          </a:p>
        </p:txBody>
      </p:sp>
      <p:sp>
        <p:nvSpPr>
          <p:cNvPr id="7" name="Rectangle 6"/>
          <p:cNvSpPr/>
          <p:nvPr/>
        </p:nvSpPr>
        <p:spPr>
          <a:xfrm>
            <a:off x="2989209" y="0"/>
            <a:ext cx="9202791" cy="2677656"/>
          </a:xfrm>
          <a:prstGeom prst="rect">
            <a:avLst/>
          </a:prstGeom>
          <a:solidFill>
            <a:srgbClr val="FF0066"/>
          </a:solidFill>
        </p:spPr>
        <p:txBody>
          <a:bodyPr wrap="square">
            <a:spAutoFit/>
          </a:bodyPr>
          <a:lstStyle/>
          <a:p>
            <a:r>
              <a:rPr lang="en-GB" sz="2400" b="1" dirty="0" smtClean="0"/>
              <a:t>“Lord </a:t>
            </a:r>
            <a:r>
              <a:rPr lang="en-GB" sz="2400" b="1" dirty="0"/>
              <a:t>you entrusted 10 souls with me to change them into disciples.  I have kept them with me in your name for 2 months . They have started making disciples for you  and have started building new Troop Churches. They are  fulfilling your command of going to the whole world and preaching your gospel.  None of them went away from you.  Thank you Lord for giving me new souls every 2 months. I will keep on doing this till my last breath,  till the whole world is evangelized</a:t>
            </a:r>
            <a:r>
              <a:rPr lang="en-GB" sz="2400" b="1" dirty="0" smtClean="0"/>
              <a:t>.” </a:t>
            </a:r>
            <a:endParaRPr lang="en-GB" sz="2400" b="1" dirty="0"/>
          </a:p>
        </p:txBody>
      </p:sp>
    </p:spTree>
    <p:extLst>
      <p:ext uri="{BB962C8B-B14F-4D97-AF65-F5344CB8AC3E}">
        <p14:creationId xmlns:p14="http://schemas.microsoft.com/office/powerpoint/2010/main" val="677054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545433" y="1462970"/>
            <a:ext cx="11113168" cy="4955203"/>
          </a:xfrm>
          <a:prstGeom prst="rect">
            <a:avLst/>
          </a:prstGeom>
        </p:spPr>
        <p:txBody>
          <a:bodyPr wrap="square">
            <a:spAutoFit/>
          </a:bodyPr>
          <a:lstStyle/>
          <a:p>
            <a:r>
              <a:rPr lang="en-IN" b="1" dirty="0"/>
              <a:t> </a:t>
            </a:r>
            <a:r>
              <a:rPr lang="en-IN" sz="2800" b="1" dirty="0"/>
              <a:t>2 </a:t>
            </a:r>
            <a:r>
              <a:rPr lang="en-IN" sz="2800" b="1" dirty="0" err="1"/>
              <a:t>Ch</a:t>
            </a:r>
            <a:r>
              <a:rPr lang="en-IN" sz="2800" b="1" dirty="0"/>
              <a:t> 24:13  And the workmen worked, and the work was completed by them, and they set the house of God in its proper state and made it strong. </a:t>
            </a:r>
            <a:endParaRPr lang="en-IN" sz="2800" b="1" dirty="0" smtClean="0"/>
          </a:p>
          <a:p>
            <a:endParaRPr lang="en-GB" sz="2800" b="1" dirty="0"/>
          </a:p>
          <a:p>
            <a:endParaRPr lang="en-IN" sz="2800" b="1" dirty="0"/>
          </a:p>
          <a:p>
            <a:r>
              <a:rPr lang="en-IN" sz="2800" b="1" dirty="0"/>
              <a:t>We the soldiers, though we are few, will complete the </a:t>
            </a:r>
            <a:r>
              <a:rPr lang="en-IN" sz="2800" b="1" dirty="0" smtClean="0"/>
              <a:t>work of setting the house of God, the Church,  in its proper order throughout the world. Let us take the Troop Church strategy, throughout the world. Yes, let us set </a:t>
            </a:r>
            <a:r>
              <a:rPr lang="en-IN" sz="2800" b="1" dirty="0"/>
              <a:t>the house of the Lord in order, in its proper state as it was in the beginning in the first century. </a:t>
            </a:r>
          </a:p>
          <a:p>
            <a:endParaRPr lang="en-GB" sz="3600" b="1" dirty="0"/>
          </a:p>
        </p:txBody>
      </p:sp>
    </p:spTree>
    <p:extLst>
      <p:ext uri="{BB962C8B-B14F-4D97-AF65-F5344CB8AC3E}">
        <p14:creationId xmlns:p14="http://schemas.microsoft.com/office/powerpoint/2010/main" val="65028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01054" y="849360"/>
            <a:ext cx="11425988" cy="5693866"/>
          </a:xfrm>
          <a:prstGeom prst="rect">
            <a:avLst/>
          </a:prstGeom>
        </p:spPr>
        <p:txBody>
          <a:bodyPr wrap="square">
            <a:spAutoFit/>
          </a:bodyPr>
          <a:lstStyle/>
          <a:p>
            <a:r>
              <a:rPr lang="x-none" sz="2800" b="1" dirty="0"/>
              <a:t>Act 2:42</a:t>
            </a:r>
            <a:r>
              <a:rPr lang="en-GB" sz="2800" b="1" dirty="0"/>
              <a:t>-47</a:t>
            </a:r>
            <a:r>
              <a:rPr lang="x-none" sz="2800" b="1" dirty="0"/>
              <a:t>  And they devoted themselves to the apostles' teaching and the fellowship, to the breaking of bread and the prayers.  And awe came upon every soul, and many wonders and signs were being done through the apostles.  </a:t>
            </a:r>
            <a:endParaRPr lang="en-GB" sz="2800" b="1" dirty="0" smtClean="0"/>
          </a:p>
          <a:p>
            <a:endParaRPr lang="en-GB" sz="2800" b="1" dirty="0"/>
          </a:p>
          <a:p>
            <a:r>
              <a:rPr lang="x-none" sz="2800" b="1" dirty="0" smtClean="0"/>
              <a:t>And </a:t>
            </a:r>
            <a:r>
              <a:rPr lang="x-none" sz="2800" b="1" dirty="0"/>
              <a:t>all who believed were together and had all</a:t>
            </a:r>
            <a:r>
              <a:rPr lang="x-none" sz="2800" dirty="0"/>
              <a:t> </a:t>
            </a:r>
            <a:r>
              <a:rPr lang="x-none" sz="2800" b="1" dirty="0"/>
              <a:t>things in common.   And they were selling their possessions and belongings and distributing the proceeds to all, as any had need. </a:t>
            </a:r>
            <a:endParaRPr lang="en-GB" sz="2800" b="1" dirty="0" smtClean="0"/>
          </a:p>
          <a:p>
            <a:endParaRPr lang="en-GB" sz="2800" b="1" dirty="0"/>
          </a:p>
          <a:p>
            <a:r>
              <a:rPr lang="x-none" sz="2800" b="1" dirty="0" smtClean="0"/>
              <a:t> </a:t>
            </a:r>
            <a:r>
              <a:rPr lang="x-none" sz="2800" b="1" dirty="0"/>
              <a:t>And day by day, attending the temple together and breaking bread in their homes, they received their food with glad and generous hearts,  praising God and having favor with all the people. And the Lord added to their number day by day those who were being saved</a:t>
            </a:r>
            <a:r>
              <a:rPr lang="x-none" sz="2800" b="1" dirty="0" smtClean="0"/>
              <a:t>.</a:t>
            </a:r>
            <a:endParaRPr lang="en-IN" sz="2800" dirty="0"/>
          </a:p>
        </p:txBody>
      </p:sp>
    </p:spTree>
    <p:extLst>
      <p:ext uri="{BB962C8B-B14F-4D97-AF65-F5344CB8AC3E}">
        <p14:creationId xmlns:p14="http://schemas.microsoft.com/office/powerpoint/2010/main" val="112481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569" y="1215189"/>
            <a:ext cx="11754852" cy="6241633"/>
          </a:xfrm>
          <a:noFill/>
        </p:spPr>
        <p:txBody>
          <a:bodyPr>
            <a:noAutofit/>
          </a:bodyPr>
          <a:lstStyle/>
          <a:p>
            <a:pPr algn="l"/>
            <a:r>
              <a:rPr lang="en-US" sz="4000" dirty="0" smtClean="0">
                <a:latin typeface="Algerian" panose="04020705040A02060702" pitchFamily="82" charset="0"/>
              </a:rPr>
              <a:t/>
            </a:r>
            <a:br>
              <a:rPr lang="en-US" sz="4000" dirty="0" smtClean="0">
                <a:latin typeface="Algerian" panose="04020705040A02060702" pitchFamily="82" charset="0"/>
              </a:rPr>
            </a:br>
            <a:r>
              <a:rPr lang="en-IN" sz="3600" b="1" dirty="0" smtClean="0">
                <a:solidFill>
                  <a:srgbClr val="C00000"/>
                </a:solidFill>
                <a:latin typeface="+mn-lt"/>
              </a:rPr>
              <a:t>2 </a:t>
            </a:r>
            <a:r>
              <a:rPr lang="en-IN" sz="3600" b="1" dirty="0" err="1" smtClean="0">
                <a:solidFill>
                  <a:srgbClr val="C00000"/>
                </a:solidFill>
                <a:latin typeface="+mn-lt"/>
              </a:rPr>
              <a:t>Ch</a:t>
            </a:r>
            <a:r>
              <a:rPr lang="en-IN" sz="3600" b="1" dirty="0" smtClean="0">
                <a:solidFill>
                  <a:srgbClr val="C00000"/>
                </a:solidFill>
                <a:latin typeface="+mn-lt"/>
              </a:rPr>
              <a:t> </a:t>
            </a:r>
            <a:r>
              <a:rPr lang="en-IN" sz="3600" b="1" dirty="0">
                <a:solidFill>
                  <a:srgbClr val="C00000"/>
                </a:solidFill>
                <a:latin typeface="+mn-lt"/>
              </a:rPr>
              <a:t>24:4  And it happened after this, it had been in the mind of </a:t>
            </a:r>
            <a:r>
              <a:rPr lang="en-IN" sz="3600" b="1" dirty="0" err="1">
                <a:solidFill>
                  <a:srgbClr val="C00000"/>
                </a:solidFill>
                <a:latin typeface="+mn-lt"/>
              </a:rPr>
              <a:t>Joash</a:t>
            </a:r>
            <a:r>
              <a:rPr lang="en-IN" sz="3600" b="1" dirty="0">
                <a:solidFill>
                  <a:srgbClr val="C00000"/>
                </a:solidFill>
                <a:latin typeface="+mn-lt"/>
              </a:rPr>
              <a:t> to repair the house of Jehovah. </a:t>
            </a:r>
            <a:r>
              <a:rPr lang="en-IN" sz="3600" b="1" dirty="0" smtClean="0">
                <a:solidFill>
                  <a:srgbClr val="C00000"/>
                </a:solidFill>
                <a:latin typeface="+mn-lt"/>
              </a:rPr>
              <a:t/>
            </a:r>
            <a:br>
              <a:rPr lang="en-IN" sz="3600" b="1" dirty="0" smtClean="0">
                <a:solidFill>
                  <a:srgbClr val="C00000"/>
                </a:solidFill>
                <a:latin typeface="+mn-lt"/>
              </a:rPr>
            </a:br>
            <a:r>
              <a:rPr lang="en-IN" sz="3600" b="1" dirty="0">
                <a:solidFill>
                  <a:srgbClr val="C00000"/>
                </a:solidFill>
                <a:latin typeface="+mn-lt"/>
              </a:rPr>
              <a:t/>
            </a:r>
            <a:br>
              <a:rPr lang="en-IN" sz="3600" b="1" dirty="0">
                <a:solidFill>
                  <a:srgbClr val="C00000"/>
                </a:solidFill>
                <a:latin typeface="+mn-lt"/>
              </a:rPr>
            </a:br>
            <a:r>
              <a:rPr lang="en-IN" sz="3200" b="1" dirty="0">
                <a:solidFill>
                  <a:srgbClr val="002060"/>
                </a:solidFill>
                <a:latin typeface="+mn-lt"/>
              </a:rPr>
              <a:t>This work of repairing the House of Jehovah has been given to  The Army of Jesus.   The Lord has entrusted His Church into our hands for repair work. We should do it properly as per the command of the Lord. </a:t>
            </a:r>
            <a:r>
              <a:rPr lang="en-IN" sz="3200" b="1" dirty="0" smtClean="0">
                <a:solidFill>
                  <a:srgbClr val="002060"/>
                </a:solidFill>
                <a:latin typeface="+mn-lt"/>
              </a:rPr>
              <a:t/>
            </a:r>
            <a:br>
              <a:rPr lang="en-IN" sz="3200" b="1" dirty="0" smtClean="0">
                <a:solidFill>
                  <a:srgbClr val="002060"/>
                </a:solidFill>
                <a:latin typeface="+mn-lt"/>
              </a:rPr>
            </a:br>
            <a:r>
              <a:rPr lang="en-IN" sz="3200" b="1" dirty="0">
                <a:solidFill>
                  <a:srgbClr val="002060"/>
                </a:solidFill>
                <a:latin typeface="+mn-lt"/>
              </a:rPr>
              <a:t/>
            </a:r>
            <a:br>
              <a:rPr lang="en-IN" sz="3200" b="1" dirty="0">
                <a:solidFill>
                  <a:srgbClr val="002060"/>
                </a:solidFill>
                <a:latin typeface="+mn-lt"/>
              </a:rPr>
            </a:br>
            <a:r>
              <a:rPr lang="en-IN" sz="3600" b="1" dirty="0">
                <a:solidFill>
                  <a:schemeClr val="accent2">
                    <a:lumMod val="75000"/>
                  </a:schemeClr>
                </a:solidFill>
                <a:latin typeface="+mn-lt"/>
              </a:rPr>
              <a:t>1 </a:t>
            </a:r>
            <a:r>
              <a:rPr lang="en-IN" sz="3600" b="1" dirty="0" err="1">
                <a:solidFill>
                  <a:schemeClr val="accent2">
                    <a:lumMod val="75000"/>
                  </a:schemeClr>
                </a:solidFill>
                <a:latin typeface="+mn-lt"/>
              </a:rPr>
              <a:t>Ch</a:t>
            </a:r>
            <a:r>
              <a:rPr lang="en-IN" sz="3600" b="1" dirty="0">
                <a:solidFill>
                  <a:schemeClr val="accent2">
                    <a:lumMod val="75000"/>
                  </a:schemeClr>
                </a:solidFill>
                <a:latin typeface="+mn-lt"/>
              </a:rPr>
              <a:t> 15:13  Because you did not carry it the first time, the LORD our God broke out against us, because we did not seek him according to the rule.” </a:t>
            </a:r>
            <a:br>
              <a:rPr lang="en-IN" sz="3600" b="1" dirty="0">
                <a:solidFill>
                  <a:schemeClr val="accent2">
                    <a:lumMod val="75000"/>
                  </a:schemeClr>
                </a:solidFill>
                <a:latin typeface="+mn-lt"/>
              </a:rPr>
            </a:br>
            <a:r>
              <a:rPr lang="en-IN" sz="3600" b="1" dirty="0" smtClean="0">
                <a:solidFill>
                  <a:schemeClr val="accent2">
                    <a:lumMod val="75000"/>
                  </a:schemeClr>
                </a:solidFill>
                <a:latin typeface="+mn-lt"/>
              </a:rPr>
              <a:t>(</a:t>
            </a:r>
            <a:r>
              <a:rPr lang="en-IN" sz="2800" b="1" dirty="0" smtClean="0">
                <a:solidFill>
                  <a:schemeClr val="accent2">
                    <a:lumMod val="75000"/>
                  </a:schemeClr>
                </a:solidFill>
                <a:latin typeface="+mn-lt"/>
              </a:rPr>
              <a:t>1 </a:t>
            </a:r>
            <a:r>
              <a:rPr lang="en-IN" sz="2800" b="1" dirty="0" err="1">
                <a:solidFill>
                  <a:schemeClr val="accent2">
                    <a:lumMod val="75000"/>
                  </a:schemeClr>
                </a:solidFill>
                <a:latin typeface="+mn-lt"/>
              </a:rPr>
              <a:t>Ch</a:t>
            </a:r>
            <a:r>
              <a:rPr lang="en-IN" sz="2800" b="1" dirty="0">
                <a:solidFill>
                  <a:schemeClr val="accent2">
                    <a:lumMod val="75000"/>
                  </a:schemeClr>
                </a:solidFill>
                <a:latin typeface="+mn-lt"/>
              </a:rPr>
              <a:t> 15:13  For because you did not do it at the first, Jehovah our God made a break on us, since we did not seek Him in due order</a:t>
            </a:r>
            <a:r>
              <a:rPr lang="en-IN" sz="2800" b="1" dirty="0" smtClean="0">
                <a:solidFill>
                  <a:schemeClr val="accent2">
                    <a:lumMod val="75000"/>
                  </a:schemeClr>
                </a:solidFill>
                <a:latin typeface="+mn-lt"/>
              </a:rPr>
              <a:t>.)</a:t>
            </a:r>
            <a:r>
              <a:rPr lang="en-IN" sz="2800" b="1" dirty="0">
                <a:solidFill>
                  <a:schemeClr val="accent2">
                    <a:lumMod val="75000"/>
                  </a:schemeClr>
                </a:solidFill>
                <a:latin typeface="+mn-lt"/>
              </a:rPr>
              <a:t> </a:t>
            </a:r>
            <a:br>
              <a:rPr lang="en-IN" sz="2800" b="1" dirty="0">
                <a:solidFill>
                  <a:schemeClr val="accent2">
                    <a:lumMod val="75000"/>
                  </a:schemeClr>
                </a:solidFill>
                <a:latin typeface="+mn-lt"/>
              </a:rPr>
            </a:br>
            <a:r>
              <a:rPr lang="en-IN" sz="3600" b="1" dirty="0">
                <a:latin typeface="+mn-lt"/>
              </a:rPr>
              <a:t> </a:t>
            </a:r>
            <a:br>
              <a:rPr lang="en-IN" sz="3600" b="1" dirty="0">
                <a:latin typeface="+mn-lt"/>
              </a:rPr>
            </a:br>
            <a:endParaRPr lang="en-US" sz="3600" b="1" dirty="0">
              <a:solidFill>
                <a:srgbClr val="C00000"/>
              </a:solidFill>
              <a:latin typeface="+mn-lt"/>
            </a:endParaRPr>
          </a:p>
        </p:txBody>
      </p:sp>
    </p:spTree>
    <p:extLst>
      <p:ext uri="{BB962C8B-B14F-4D97-AF65-F5344CB8AC3E}">
        <p14:creationId xmlns:p14="http://schemas.microsoft.com/office/powerpoint/2010/main" val="1131115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854" y="348665"/>
            <a:ext cx="3429000" cy="5544051"/>
          </a:xfrm>
          <a:noFill/>
        </p:spPr>
        <p:txBody>
          <a:bodyPr>
            <a:noAutofit/>
          </a:bodyPr>
          <a:lstStyle/>
          <a:p>
            <a:pPr algn="l"/>
            <a:r>
              <a:rPr lang="en-IN" sz="3600" b="1" dirty="0" smtClean="0">
                <a:latin typeface="+mn-lt"/>
              </a:rPr>
              <a:t>The  </a:t>
            </a:r>
            <a:r>
              <a:rPr lang="en-IN" sz="3600" b="1" dirty="0">
                <a:latin typeface="+mn-lt"/>
              </a:rPr>
              <a:t>Lord our God is a God of order. There is an order in everything he does</a:t>
            </a:r>
            <a:r>
              <a:rPr lang="en-IN" sz="3600" b="1" dirty="0" smtClean="0">
                <a:latin typeface="+mn-lt"/>
              </a:rPr>
              <a:t>.</a:t>
            </a:r>
            <a:br>
              <a:rPr lang="en-IN" sz="3600" b="1" dirty="0" smtClean="0">
                <a:latin typeface="+mn-lt"/>
              </a:rPr>
            </a:br>
            <a:r>
              <a:rPr lang="en-IN" sz="3600" dirty="0"/>
              <a:t/>
            </a:r>
            <a:br>
              <a:rPr lang="en-IN" sz="3600" dirty="0"/>
            </a:br>
            <a:r>
              <a:rPr lang="en-IN" sz="3600" dirty="0" smtClean="0"/>
              <a:t>1. </a:t>
            </a:r>
            <a:r>
              <a:rPr lang="en-IN" sz="3600" b="1" dirty="0" smtClean="0">
                <a:latin typeface="+mn-lt"/>
              </a:rPr>
              <a:t>Creation</a:t>
            </a:r>
            <a:r>
              <a:rPr lang="en-IN" sz="3600" dirty="0"/>
              <a:t>.  The order of creation in 7 days. </a:t>
            </a:r>
            <a:br>
              <a:rPr lang="en-IN" sz="3600" dirty="0"/>
            </a:br>
            <a:r>
              <a:rPr lang="en-IN" sz="1800" b="1" dirty="0">
                <a:latin typeface="+mn-lt"/>
              </a:rPr>
              <a:t> </a:t>
            </a:r>
            <a:br>
              <a:rPr lang="en-IN" sz="1800" b="1" dirty="0">
                <a:latin typeface="+mn-lt"/>
              </a:rPr>
            </a:br>
            <a:endParaRPr lang="en-US" sz="1800" b="1" dirty="0">
              <a:solidFill>
                <a:srgbClr val="C00000"/>
              </a:solidFill>
              <a:latin typeface="+mn-lt"/>
            </a:endParaRPr>
          </a:p>
        </p:txBody>
      </p:sp>
      <p:pic>
        <p:nvPicPr>
          <p:cNvPr id="3" name="Picture 2"/>
          <p:cNvPicPr>
            <a:picLocks noChangeAspect="1"/>
          </p:cNvPicPr>
          <p:nvPr/>
        </p:nvPicPr>
        <p:blipFill>
          <a:blip r:embed="rId3"/>
          <a:stretch>
            <a:fillRect/>
          </a:stretch>
        </p:blipFill>
        <p:spPr>
          <a:xfrm>
            <a:off x="3946358" y="1"/>
            <a:ext cx="8245642" cy="6858000"/>
          </a:xfrm>
          <a:prstGeom prst="rect">
            <a:avLst/>
          </a:prstGeom>
        </p:spPr>
      </p:pic>
    </p:spTree>
    <p:extLst>
      <p:ext uri="{BB962C8B-B14F-4D97-AF65-F5344CB8AC3E}">
        <p14:creationId xmlns:p14="http://schemas.microsoft.com/office/powerpoint/2010/main" val="2746413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4" y="457200"/>
            <a:ext cx="4018548" cy="4942222"/>
          </a:xfrm>
          <a:noFill/>
        </p:spPr>
        <p:txBody>
          <a:bodyPr>
            <a:noAutofit/>
          </a:bodyPr>
          <a:lstStyle/>
          <a:p>
            <a:pPr algn="l"/>
            <a:r>
              <a:rPr lang="en-IN" sz="3600" dirty="0" smtClean="0">
                <a:solidFill>
                  <a:srgbClr val="C00000"/>
                </a:solidFill>
                <a:latin typeface="+mn-lt"/>
              </a:rPr>
              <a:t>2. Jesus </a:t>
            </a:r>
            <a:r>
              <a:rPr lang="en-IN" sz="3600" dirty="0">
                <a:solidFill>
                  <a:srgbClr val="C00000"/>
                </a:solidFill>
                <a:latin typeface="+mn-lt"/>
              </a:rPr>
              <a:t>multiplying bread.  </a:t>
            </a:r>
            <a:r>
              <a:rPr lang="en-IN" sz="3600" dirty="0"/>
              <a:t>He gave order to make them sit in fifties.</a:t>
            </a:r>
            <a:br>
              <a:rPr lang="en-IN" sz="3600" dirty="0"/>
            </a:br>
            <a:r>
              <a:rPr lang="en-IN" sz="3600" dirty="0"/>
              <a:t> </a:t>
            </a:r>
            <a:r>
              <a:rPr lang="en-IN" sz="3600" b="1" dirty="0" err="1">
                <a:latin typeface="+mn-lt"/>
              </a:rPr>
              <a:t>Luk</a:t>
            </a:r>
            <a:r>
              <a:rPr lang="en-IN" sz="3600" b="1" dirty="0">
                <a:latin typeface="+mn-lt"/>
              </a:rPr>
              <a:t> 9:14  For there were about five thousand men. And he said to his disciples, </a:t>
            </a:r>
            <a:r>
              <a:rPr lang="en-IN" sz="1800" b="1" dirty="0">
                <a:latin typeface="+mn-lt"/>
              </a:rPr>
              <a:t> </a:t>
            </a:r>
            <a:br>
              <a:rPr lang="en-IN" sz="1800" b="1" dirty="0">
                <a:latin typeface="+mn-lt"/>
              </a:rPr>
            </a:br>
            <a:endParaRPr lang="en-US" sz="1800" b="1" dirty="0">
              <a:solidFill>
                <a:srgbClr val="C00000"/>
              </a:solidFill>
              <a:latin typeface="+mn-lt"/>
            </a:endParaRPr>
          </a:p>
        </p:txBody>
      </p:sp>
      <p:pic>
        <p:nvPicPr>
          <p:cNvPr id="3" name="Picture 2"/>
          <p:cNvPicPr>
            <a:picLocks noChangeAspect="1"/>
          </p:cNvPicPr>
          <p:nvPr/>
        </p:nvPicPr>
        <p:blipFill>
          <a:blip r:embed="rId3"/>
          <a:stretch>
            <a:fillRect/>
          </a:stretch>
        </p:blipFill>
        <p:spPr>
          <a:xfrm>
            <a:off x="4211052" y="-118562"/>
            <a:ext cx="7980947" cy="5362575"/>
          </a:xfrm>
          <a:prstGeom prst="rect">
            <a:avLst/>
          </a:prstGeom>
        </p:spPr>
      </p:pic>
      <p:sp>
        <p:nvSpPr>
          <p:cNvPr id="4" name="Rectangle 3"/>
          <p:cNvSpPr/>
          <p:nvPr/>
        </p:nvSpPr>
        <p:spPr>
          <a:xfrm>
            <a:off x="4419599" y="5244013"/>
            <a:ext cx="7772399" cy="1754326"/>
          </a:xfrm>
          <a:prstGeom prst="rect">
            <a:avLst/>
          </a:prstGeom>
        </p:spPr>
        <p:txBody>
          <a:bodyPr wrap="square">
            <a:spAutoFit/>
          </a:bodyPr>
          <a:lstStyle/>
          <a:p>
            <a:r>
              <a:rPr lang="en-GB" sz="3600" b="1" dirty="0">
                <a:solidFill>
                  <a:srgbClr val="C00000"/>
                </a:solidFill>
              </a:rPr>
              <a:t>“Have them sit down in groups of about fifty each.</a:t>
            </a:r>
            <a:br>
              <a:rPr lang="en-GB" sz="3600" b="1" dirty="0">
                <a:solidFill>
                  <a:srgbClr val="C00000"/>
                </a:solidFill>
              </a:rPr>
            </a:br>
            <a:endParaRPr lang="en-IN" sz="3600" b="1" dirty="0">
              <a:solidFill>
                <a:srgbClr val="C00000"/>
              </a:solidFill>
            </a:endParaRPr>
          </a:p>
        </p:txBody>
      </p:sp>
    </p:spTree>
    <p:extLst>
      <p:ext uri="{BB962C8B-B14F-4D97-AF65-F5344CB8AC3E}">
        <p14:creationId xmlns:p14="http://schemas.microsoft.com/office/powerpoint/2010/main" val="126987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4" y="457200"/>
            <a:ext cx="4018548" cy="1636295"/>
          </a:xfrm>
          <a:noFill/>
        </p:spPr>
        <p:txBody>
          <a:bodyPr>
            <a:noAutofit/>
          </a:bodyPr>
          <a:lstStyle/>
          <a:p>
            <a:pPr algn="l"/>
            <a:r>
              <a:rPr lang="en-IN" sz="1800" b="1" dirty="0">
                <a:latin typeface="+mn-lt"/>
              </a:rPr>
              <a:t> </a:t>
            </a:r>
            <a:br>
              <a:rPr lang="en-IN" sz="1800" b="1" dirty="0">
                <a:latin typeface="+mn-lt"/>
              </a:rPr>
            </a:br>
            <a:endParaRPr lang="en-US" sz="1800" b="1" dirty="0">
              <a:solidFill>
                <a:srgbClr val="C00000"/>
              </a:solidFill>
              <a:latin typeface="+mn-lt"/>
            </a:endParaRPr>
          </a:p>
        </p:txBody>
      </p:sp>
      <p:sp>
        <p:nvSpPr>
          <p:cNvPr id="5" name="Rectangle 4"/>
          <p:cNvSpPr/>
          <p:nvPr/>
        </p:nvSpPr>
        <p:spPr>
          <a:xfrm>
            <a:off x="41710" y="288758"/>
            <a:ext cx="11146065" cy="553357"/>
          </a:xfrm>
          <a:prstGeom prst="rect">
            <a:avLst/>
          </a:prstGeom>
        </p:spPr>
        <p:txBody>
          <a:bodyPr wrap="none">
            <a:spAutoFit/>
          </a:bodyPr>
          <a:lstStyle/>
          <a:p>
            <a:pPr algn="just">
              <a:lnSpc>
                <a:spcPct val="107000"/>
              </a:lnSpc>
              <a:spcAft>
                <a:spcPts val="800"/>
              </a:spcAft>
              <a:tabLst>
                <a:tab pos="2743200" algn="l"/>
              </a:tabLst>
            </a:pPr>
            <a:r>
              <a:rPr lang="en-IN"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Let us see the </a:t>
            </a:r>
            <a:r>
              <a:rPr lang="en-IN"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sequence and order in which the Troop Church has to grow.</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62586346"/>
              </p:ext>
            </p:extLst>
          </p:nvPr>
        </p:nvGraphicFramePr>
        <p:xfrm>
          <a:off x="108284" y="842115"/>
          <a:ext cx="12083715" cy="5264660"/>
        </p:xfrm>
        <a:graphic>
          <a:graphicData uri="http://schemas.openxmlformats.org/drawingml/2006/table">
            <a:tbl>
              <a:tblPr firstRow="1" firstCol="1" bandRow="1">
                <a:tableStyleId>{5C22544A-7EE6-4342-B048-85BDC9FD1C3A}</a:tableStyleId>
              </a:tblPr>
              <a:tblGrid>
                <a:gridCol w="634214">
                  <a:extLst>
                    <a:ext uri="{9D8B030D-6E8A-4147-A177-3AD203B41FA5}">
                      <a16:colId xmlns:a16="http://schemas.microsoft.com/office/drawing/2014/main" val="2062632891"/>
                    </a:ext>
                  </a:extLst>
                </a:gridCol>
                <a:gridCol w="2331461">
                  <a:extLst>
                    <a:ext uri="{9D8B030D-6E8A-4147-A177-3AD203B41FA5}">
                      <a16:colId xmlns:a16="http://schemas.microsoft.com/office/drawing/2014/main" val="2056444397"/>
                    </a:ext>
                  </a:extLst>
                </a:gridCol>
                <a:gridCol w="2618538">
                  <a:extLst>
                    <a:ext uri="{9D8B030D-6E8A-4147-A177-3AD203B41FA5}">
                      <a16:colId xmlns:a16="http://schemas.microsoft.com/office/drawing/2014/main" val="2240076317"/>
                    </a:ext>
                  </a:extLst>
                </a:gridCol>
                <a:gridCol w="2582504">
                  <a:extLst>
                    <a:ext uri="{9D8B030D-6E8A-4147-A177-3AD203B41FA5}">
                      <a16:colId xmlns:a16="http://schemas.microsoft.com/office/drawing/2014/main" val="3671241278"/>
                    </a:ext>
                  </a:extLst>
                </a:gridCol>
                <a:gridCol w="3916998">
                  <a:extLst>
                    <a:ext uri="{9D8B030D-6E8A-4147-A177-3AD203B41FA5}">
                      <a16:colId xmlns:a16="http://schemas.microsoft.com/office/drawing/2014/main" val="2988861651"/>
                    </a:ext>
                  </a:extLst>
                </a:gridCol>
              </a:tblGrid>
              <a:tr h="387491">
                <a:tc>
                  <a:txBody>
                    <a:bodyPr/>
                    <a:lstStyle/>
                    <a:p>
                      <a:pPr algn="just">
                        <a:lnSpc>
                          <a:spcPct val="107000"/>
                        </a:lnSpc>
                        <a:spcAft>
                          <a:spcPts val="0"/>
                        </a:spcAft>
                        <a:tabLst>
                          <a:tab pos="2743200" algn="l"/>
                        </a:tabLst>
                      </a:pPr>
                      <a:r>
                        <a:rPr lang="en-IN" sz="2000" dirty="0" err="1">
                          <a:effectLst/>
                        </a:rPr>
                        <a:t>Sl</a:t>
                      </a:r>
                      <a:r>
                        <a:rPr lang="en-IN" sz="2000" dirty="0">
                          <a:effectLst/>
                        </a:rPr>
                        <a:t> no</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ctr">
                        <a:lnSpc>
                          <a:spcPct val="107000"/>
                        </a:lnSpc>
                        <a:spcAft>
                          <a:spcPts val="0"/>
                        </a:spcAft>
                        <a:tabLst>
                          <a:tab pos="2743200" algn="l"/>
                        </a:tabLst>
                      </a:pPr>
                      <a:r>
                        <a:rPr lang="en-IN" sz="2000" dirty="0">
                          <a:effectLst/>
                        </a:rPr>
                        <a:t>Order of doing things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dirty="0">
                          <a:effectLst/>
                        </a:rPr>
                        <a:t>Timing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dirty="0">
                          <a:effectLst/>
                        </a:rPr>
                        <a:t>In Charge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dirty="0">
                          <a:effectLst/>
                        </a:rPr>
                        <a:t>Homework</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155434793"/>
                  </a:ext>
                </a:extLst>
              </a:tr>
              <a:tr h="535217">
                <a:tc>
                  <a:txBody>
                    <a:bodyPr/>
                    <a:lstStyle/>
                    <a:p>
                      <a:pPr>
                        <a:lnSpc>
                          <a:spcPct val="107000"/>
                        </a:lnSpc>
                        <a:spcAft>
                          <a:spcPts val="0"/>
                        </a:spcAft>
                        <a:tabLst>
                          <a:tab pos="2743200" algn="l"/>
                        </a:tabLst>
                      </a:pPr>
                      <a:r>
                        <a:rPr lang="en-IN" sz="2400" dirty="0">
                          <a:effectLst/>
                        </a:rPr>
                        <a:t>1.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Become Troop Church Member</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Any time </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Troop Church Leader</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a:effectLst/>
                        </a:rPr>
                        <a:t>Make them do the 4 daily duties of a soldier</a:t>
                      </a:r>
                      <a:endParaRPr lang="en-IN" sz="24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2214583346"/>
                  </a:ext>
                </a:extLst>
              </a:tr>
              <a:tr h="535217">
                <a:tc>
                  <a:txBody>
                    <a:bodyPr/>
                    <a:lstStyle/>
                    <a:p>
                      <a:pPr>
                        <a:lnSpc>
                          <a:spcPct val="107000"/>
                        </a:lnSpc>
                        <a:spcAft>
                          <a:spcPts val="0"/>
                        </a:spcAft>
                        <a:tabLst>
                          <a:tab pos="2743200" algn="l"/>
                        </a:tabLst>
                      </a:pPr>
                      <a:r>
                        <a:rPr lang="en-IN" sz="2400">
                          <a:effectLst/>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Join Morning Worship</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Before 2</a:t>
                      </a:r>
                      <a:r>
                        <a:rPr lang="en-IN" sz="2400" b="1" baseline="30000" dirty="0">
                          <a:effectLst/>
                        </a:rPr>
                        <a:t>nd</a:t>
                      </a:r>
                      <a:r>
                        <a:rPr lang="en-IN" sz="2400" b="1" dirty="0">
                          <a:effectLst/>
                        </a:rPr>
                        <a:t> week</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Troop Church Leader</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a:effectLst/>
                        </a:rPr>
                        <a:t>Give them various roles in Morning Worship</a:t>
                      </a:r>
                      <a:endParaRPr lang="en-IN" sz="24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325202715"/>
                  </a:ext>
                </a:extLst>
              </a:tr>
              <a:tr h="808920">
                <a:tc>
                  <a:txBody>
                    <a:bodyPr/>
                    <a:lstStyle/>
                    <a:p>
                      <a:pPr>
                        <a:lnSpc>
                          <a:spcPct val="107000"/>
                        </a:lnSpc>
                        <a:spcAft>
                          <a:spcPts val="0"/>
                        </a:spcAft>
                        <a:tabLst>
                          <a:tab pos="2743200" algn="l"/>
                        </a:tabLst>
                      </a:pPr>
                      <a:r>
                        <a:rPr lang="en-IN" sz="2400">
                          <a:effectLst/>
                        </a:rPr>
                        <a:t>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a:effectLst/>
                        </a:rPr>
                        <a:t>Attend one Gift School either FRP 1 or Prophecy level 1</a:t>
                      </a:r>
                      <a:endParaRPr lang="en-IN" sz="24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Before 4</a:t>
                      </a:r>
                      <a:r>
                        <a:rPr lang="en-IN" sz="2400" b="1" baseline="30000" dirty="0">
                          <a:effectLst/>
                        </a:rPr>
                        <a:t>th</a:t>
                      </a:r>
                      <a:r>
                        <a:rPr lang="en-IN" sz="2400" b="1" dirty="0">
                          <a:effectLst/>
                        </a:rPr>
                        <a:t> week</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Troop Church Leader</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Give  feedback about the gift school to Troop Church Leader  </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4223334529"/>
                  </a:ext>
                </a:extLst>
              </a:tr>
              <a:tr h="808920">
                <a:tc>
                  <a:txBody>
                    <a:bodyPr/>
                    <a:lstStyle/>
                    <a:p>
                      <a:pPr>
                        <a:lnSpc>
                          <a:spcPct val="107000"/>
                        </a:lnSpc>
                        <a:spcAft>
                          <a:spcPts val="0"/>
                        </a:spcAft>
                        <a:tabLst>
                          <a:tab pos="2743200" algn="l"/>
                        </a:tabLst>
                      </a:pPr>
                      <a:r>
                        <a:rPr lang="en-IN" sz="2400">
                          <a:effectLst/>
                        </a:rPr>
                        <a:t>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Find out members to start a new Troop Church</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After 4</a:t>
                      </a:r>
                      <a:r>
                        <a:rPr lang="en-IN" sz="2400" b="1" baseline="30000" dirty="0">
                          <a:effectLst/>
                        </a:rPr>
                        <a:t>th</a:t>
                      </a:r>
                      <a:r>
                        <a:rPr lang="en-IN" sz="2400" b="1" dirty="0">
                          <a:effectLst/>
                        </a:rPr>
                        <a:t> week </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Troop Church Soldier </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400" b="1" dirty="0">
                          <a:effectLst/>
                        </a:rPr>
                        <a:t>Keep in touch with the Troop Church Leader  about starting New Troop Church</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3919071806"/>
                  </a:ext>
                </a:extLst>
              </a:tr>
            </a:tbl>
          </a:graphicData>
        </a:graphic>
      </p:graphicFrame>
    </p:spTree>
    <p:extLst>
      <p:ext uri="{BB962C8B-B14F-4D97-AF65-F5344CB8AC3E}">
        <p14:creationId xmlns:p14="http://schemas.microsoft.com/office/powerpoint/2010/main" val="4039968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4" y="457200"/>
            <a:ext cx="4018548" cy="1636295"/>
          </a:xfrm>
          <a:noFill/>
        </p:spPr>
        <p:txBody>
          <a:bodyPr>
            <a:noAutofit/>
          </a:bodyPr>
          <a:lstStyle/>
          <a:p>
            <a:pPr algn="l"/>
            <a:r>
              <a:rPr lang="en-IN" sz="1800" b="1" dirty="0">
                <a:latin typeface="+mn-lt"/>
              </a:rPr>
              <a:t> </a:t>
            </a:r>
            <a:br>
              <a:rPr lang="en-IN" sz="1800" b="1" dirty="0">
                <a:latin typeface="+mn-lt"/>
              </a:rPr>
            </a:br>
            <a:endParaRPr lang="en-US" sz="1800" b="1" dirty="0">
              <a:solidFill>
                <a:srgbClr val="C00000"/>
              </a:solidFill>
              <a:latin typeface="+mn-lt"/>
            </a:endParaRPr>
          </a:p>
        </p:txBody>
      </p:sp>
      <p:sp>
        <p:nvSpPr>
          <p:cNvPr id="5" name="Rectangle 4"/>
          <p:cNvSpPr/>
          <p:nvPr/>
        </p:nvSpPr>
        <p:spPr>
          <a:xfrm>
            <a:off x="41710" y="288758"/>
            <a:ext cx="11146065" cy="553357"/>
          </a:xfrm>
          <a:prstGeom prst="rect">
            <a:avLst/>
          </a:prstGeom>
        </p:spPr>
        <p:txBody>
          <a:bodyPr wrap="none">
            <a:spAutoFit/>
          </a:bodyPr>
          <a:lstStyle/>
          <a:p>
            <a:pPr algn="just">
              <a:lnSpc>
                <a:spcPct val="107000"/>
              </a:lnSpc>
              <a:spcAft>
                <a:spcPts val="800"/>
              </a:spcAft>
              <a:tabLst>
                <a:tab pos="2743200" algn="l"/>
              </a:tabLst>
            </a:pPr>
            <a:r>
              <a:rPr lang="en-IN"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Let us see the </a:t>
            </a:r>
            <a:r>
              <a:rPr lang="en-IN"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sequence and order in which the Troop Church has to grow.</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40761651"/>
              </p:ext>
            </p:extLst>
          </p:nvPr>
        </p:nvGraphicFramePr>
        <p:xfrm>
          <a:off x="108284" y="1275347"/>
          <a:ext cx="12083715" cy="5160264"/>
        </p:xfrm>
        <a:graphic>
          <a:graphicData uri="http://schemas.openxmlformats.org/drawingml/2006/table">
            <a:tbl>
              <a:tblPr firstRow="1" firstCol="1" bandRow="1">
                <a:tableStyleId>{5C22544A-7EE6-4342-B048-85BDC9FD1C3A}</a:tableStyleId>
              </a:tblPr>
              <a:tblGrid>
                <a:gridCol w="634214">
                  <a:extLst>
                    <a:ext uri="{9D8B030D-6E8A-4147-A177-3AD203B41FA5}">
                      <a16:colId xmlns:a16="http://schemas.microsoft.com/office/drawing/2014/main" val="2062632891"/>
                    </a:ext>
                  </a:extLst>
                </a:gridCol>
                <a:gridCol w="2331461">
                  <a:extLst>
                    <a:ext uri="{9D8B030D-6E8A-4147-A177-3AD203B41FA5}">
                      <a16:colId xmlns:a16="http://schemas.microsoft.com/office/drawing/2014/main" val="2056444397"/>
                    </a:ext>
                  </a:extLst>
                </a:gridCol>
                <a:gridCol w="2618538">
                  <a:extLst>
                    <a:ext uri="{9D8B030D-6E8A-4147-A177-3AD203B41FA5}">
                      <a16:colId xmlns:a16="http://schemas.microsoft.com/office/drawing/2014/main" val="2240076317"/>
                    </a:ext>
                  </a:extLst>
                </a:gridCol>
                <a:gridCol w="2582504">
                  <a:extLst>
                    <a:ext uri="{9D8B030D-6E8A-4147-A177-3AD203B41FA5}">
                      <a16:colId xmlns:a16="http://schemas.microsoft.com/office/drawing/2014/main" val="3671241278"/>
                    </a:ext>
                  </a:extLst>
                </a:gridCol>
                <a:gridCol w="3916998">
                  <a:extLst>
                    <a:ext uri="{9D8B030D-6E8A-4147-A177-3AD203B41FA5}">
                      <a16:colId xmlns:a16="http://schemas.microsoft.com/office/drawing/2014/main" val="2988861651"/>
                    </a:ext>
                  </a:extLst>
                </a:gridCol>
              </a:tblGrid>
              <a:tr h="387491">
                <a:tc>
                  <a:txBody>
                    <a:bodyPr/>
                    <a:lstStyle/>
                    <a:p>
                      <a:pPr algn="just">
                        <a:lnSpc>
                          <a:spcPct val="107000"/>
                        </a:lnSpc>
                        <a:spcAft>
                          <a:spcPts val="0"/>
                        </a:spcAft>
                        <a:tabLst>
                          <a:tab pos="2743200" algn="l"/>
                        </a:tabLst>
                      </a:pPr>
                      <a:r>
                        <a:rPr lang="en-IN" sz="2000" dirty="0" err="1">
                          <a:effectLst/>
                        </a:rPr>
                        <a:t>Sl</a:t>
                      </a:r>
                      <a:r>
                        <a:rPr lang="en-IN" sz="2000" dirty="0">
                          <a:effectLst/>
                        </a:rPr>
                        <a:t> no</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ctr">
                        <a:lnSpc>
                          <a:spcPct val="107000"/>
                        </a:lnSpc>
                        <a:spcAft>
                          <a:spcPts val="0"/>
                        </a:spcAft>
                        <a:tabLst>
                          <a:tab pos="2743200" algn="l"/>
                        </a:tabLst>
                      </a:pPr>
                      <a:r>
                        <a:rPr lang="en-IN" sz="2000" dirty="0">
                          <a:effectLst/>
                        </a:rPr>
                        <a:t>Order of doing things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dirty="0">
                          <a:effectLst/>
                        </a:rPr>
                        <a:t>Timing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dirty="0">
                          <a:effectLst/>
                        </a:rPr>
                        <a:t>In Charge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dirty="0">
                          <a:effectLst/>
                        </a:rPr>
                        <a:t>Homework</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155434793"/>
                  </a:ext>
                </a:extLst>
              </a:tr>
              <a:tr h="581236">
                <a:tc>
                  <a:txBody>
                    <a:bodyPr/>
                    <a:lstStyle/>
                    <a:p>
                      <a:pPr algn="just">
                        <a:lnSpc>
                          <a:spcPct val="107000"/>
                        </a:lnSpc>
                        <a:spcAft>
                          <a:spcPts val="0"/>
                        </a:spcAft>
                        <a:tabLst>
                          <a:tab pos="2743200" algn="l"/>
                        </a:tabLst>
                      </a:pPr>
                      <a:r>
                        <a:rPr lang="en-IN" sz="2000" dirty="0">
                          <a:effectLst/>
                        </a:rPr>
                        <a:t>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b="1" dirty="0">
                          <a:effectLst/>
                        </a:rPr>
                        <a:t>Try to attend BFF</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000" b="1">
                          <a:effectLst/>
                        </a:rPr>
                        <a:t>In between the 8 weeks of Troop Church</a:t>
                      </a:r>
                      <a:endParaRPr lang="en-IN" sz="2000" b="1">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000" b="1" dirty="0">
                          <a:effectLst/>
                        </a:rPr>
                        <a:t>Troop Church Leader</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b="1" dirty="0">
                          <a:effectLst/>
                        </a:rPr>
                        <a:t>Pray for an opportunity to attend  BFF</a:t>
                      </a:r>
                    </a:p>
                    <a:p>
                      <a:pPr algn="just">
                        <a:lnSpc>
                          <a:spcPct val="107000"/>
                        </a:lnSpc>
                        <a:spcAft>
                          <a:spcPts val="0"/>
                        </a:spcAft>
                        <a:tabLst>
                          <a:tab pos="2743200" algn="l"/>
                        </a:tabLst>
                      </a:pPr>
                      <a:r>
                        <a:rPr lang="en-IN" sz="2000" b="1" dirty="0">
                          <a:effectLst/>
                        </a:rPr>
                        <a:t>Attend Fellowship Meeting</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4150579661"/>
                  </a:ext>
                </a:extLst>
              </a:tr>
              <a:tr h="808920">
                <a:tc>
                  <a:txBody>
                    <a:bodyPr/>
                    <a:lstStyle/>
                    <a:p>
                      <a:pPr algn="just">
                        <a:lnSpc>
                          <a:spcPct val="107000"/>
                        </a:lnSpc>
                        <a:spcAft>
                          <a:spcPts val="0"/>
                        </a:spcAft>
                        <a:tabLst>
                          <a:tab pos="2743200" algn="l"/>
                        </a:tabLst>
                      </a:pPr>
                      <a:r>
                        <a:rPr lang="en-IN" sz="2000">
                          <a:effectLst/>
                        </a:rPr>
                        <a:t>6.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b="1" dirty="0">
                          <a:effectLst/>
                        </a:rPr>
                        <a:t>Become an SMLA</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nSpc>
                          <a:spcPct val="107000"/>
                        </a:lnSpc>
                        <a:spcAft>
                          <a:spcPts val="0"/>
                        </a:spcAft>
                        <a:tabLst>
                          <a:tab pos="2743200" algn="l"/>
                        </a:tabLst>
                      </a:pPr>
                      <a:r>
                        <a:rPr lang="en-IN" sz="2000" b="1" dirty="0">
                          <a:effectLst/>
                        </a:rPr>
                        <a:t>After attending BFF or at least a gift School &amp; joining morning prayer </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b="1" dirty="0">
                          <a:effectLst/>
                        </a:rPr>
                        <a:t>The SMP of the area</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b="1" dirty="0">
                          <a:effectLst/>
                        </a:rPr>
                        <a:t>Learn the duties of SMLA and execute them perfectly</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1586036819"/>
                  </a:ext>
                </a:extLst>
              </a:tr>
              <a:tr h="1549963">
                <a:tc>
                  <a:txBody>
                    <a:bodyPr/>
                    <a:lstStyle/>
                    <a:p>
                      <a:pPr algn="just">
                        <a:lnSpc>
                          <a:spcPct val="107000"/>
                        </a:lnSpc>
                        <a:spcAft>
                          <a:spcPts val="0"/>
                        </a:spcAft>
                        <a:tabLst>
                          <a:tab pos="2743200" algn="l"/>
                        </a:tabLst>
                      </a:pPr>
                      <a:r>
                        <a:rPr lang="en-IN" sz="2000" dirty="0">
                          <a:effectLst/>
                        </a:rPr>
                        <a:t>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b="1" dirty="0">
                          <a:effectLst/>
                        </a:rPr>
                        <a:t>Start a new Troop Church</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b="1" dirty="0">
                          <a:effectLst/>
                        </a:rPr>
                        <a:t>After 8 weeks of attending Troop Church</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b="1" dirty="0">
                          <a:effectLst/>
                        </a:rPr>
                        <a:t>Troop Church Leader</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tc>
                  <a:txBody>
                    <a:bodyPr/>
                    <a:lstStyle/>
                    <a:p>
                      <a:pPr algn="just">
                        <a:lnSpc>
                          <a:spcPct val="107000"/>
                        </a:lnSpc>
                        <a:spcAft>
                          <a:spcPts val="0"/>
                        </a:spcAft>
                        <a:tabLst>
                          <a:tab pos="2743200" algn="l"/>
                        </a:tabLst>
                      </a:pPr>
                      <a:r>
                        <a:rPr lang="en-IN" sz="2000" b="1" dirty="0">
                          <a:effectLst/>
                        </a:rPr>
                        <a:t>Go through  the handbook of Troop Church </a:t>
                      </a:r>
                    </a:p>
                    <a:p>
                      <a:pPr algn="just">
                        <a:lnSpc>
                          <a:spcPct val="107000"/>
                        </a:lnSpc>
                        <a:spcAft>
                          <a:spcPts val="0"/>
                        </a:spcAft>
                        <a:tabLst>
                          <a:tab pos="2743200" algn="l"/>
                        </a:tabLst>
                      </a:pPr>
                      <a:r>
                        <a:rPr lang="en-IN" sz="2000" b="1" dirty="0">
                          <a:effectLst/>
                        </a:rPr>
                        <a:t>Learn the Pledge and slogan by heart</a:t>
                      </a:r>
                    </a:p>
                    <a:p>
                      <a:pPr algn="just">
                        <a:lnSpc>
                          <a:spcPct val="107000"/>
                        </a:lnSpc>
                        <a:spcAft>
                          <a:spcPts val="0"/>
                        </a:spcAft>
                        <a:tabLst>
                          <a:tab pos="2743200" algn="l"/>
                        </a:tabLst>
                      </a:pPr>
                      <a:r>
                        <a:rPr lang="en-IN" sz="2000" b="1" dirty="0">
                          <a:effectLst/>
                        </a:rPr>
                        <a:t>Try to learn more about Troop Church by attending the Regional Meetings and other operations of AOJ</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612" marR="61612" marT="0" marB="0"/>
                </a:tc>
                <a:extLst>
                  <a:ext uri="{0D108BD9-81ED-4DB2-BD59-A6C34878D82A}">
                    <a16:rowId xmlns:a16="http://schemas.microsoft.com/office/drawing/2014/main" val="325532530"/>
                  </a:ext>
                </a:extLst>
              </a:tr>
            </a:tbl>
          </a:graphicData>
        </a:graphic>
      </p:graphicFrame>
    </p:spTree>
    <p:extLst>
      <p:ext uri="{BB962C8B-B14F-4D97-AF65-F5344CB8AC3E}">
        <p14:creationId xmlns:p14="http://schemas.microsoft.com/office/powerpoint/2010/main" val="1245442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2769" y="2633159"/>
            <a:ext cx="4195009" cy="5386090"/>
          </a:xfrm>
          <a:prstGeom prst="rect">
            <a:avLst/>
          </a:prstGeom>
        </p:spPr>
        <p:txBody>
          <a:bodyPr wrap="square">
            <a:spAutoFit/>
          </a:bodyPr>
          <a:lstStyle/>
          <a:p>
            <a:r>
              <a:rPr lang="en-IN" b="1" dirty="0"/>
              <a:t> </a:t>
            </a:r>
            <a:r>
              <a:rPr lang="en-IN" sz="2400" b="1" dirty="0">
                <a:solidFill>
                  <a:srgbClr val="002060"/>
                </a:solidFill>
              </a:rPr>
              <a:t>In the conducting of Troop Churches, the method and order we have to follow is given above</a:t>
            </a:r>
            <a:r>
              <a:rPr lang="en-IN" sz="2400" b="1" dirty="0" smtClean="0">
                <a:solidFill>
                  <a:srgbClr val="002060"/>
                </a:solidFill>
              </a:rPr>
              <a:t>.</a:t>
            </a:r>
          </a:p>
          <a:p>
            <a:r>
              <a:rPr lang="en-IN" sz="2400" b="1" dirty="0" smtClean="0">
                <a:solidFill>
                  <a:srgbClr val="002060"/>
                </a:solidFill>
              </a:rPr>
              <a:t> </a:t>
            </a:r>
            <a:r>
              <a:rPr lang="en-IN" sz="2400" b="1" dirty="0">
                <a:solidFill>
                  <a:srgbClr val="002060"/>
                </a:solidFill>
              </a:rPr>
              <a:t>If Troop Churches are not growing as we expected, this can be one of  the reason. We did not do things in an orderly way. Let us ask pardon from the Lord . </a:t>
            </a:r>
            <a:endParaRPr lang="en-IN" sz="2400" b="1" dirty="0" smtClean="0">
              <a:solidFill>
                <a:srgbClr val="002060"/>
              </a:solidFill>
            </a:endParaRPr>
          </a:p>
          <a:p>
            <a:endParaRPr lang="en-IN" sz="2400" b="1" dirty="0"/>
          </a:p>
          <a:p>
            <a:endParaRPr lang="en-IN" sz="8000" b="1" dirty="0">
              <a:solidFill>
                <a:srgbClr val="C00000"/>
              </a:solidFill>
            </a:endParaRPr>
          </a:p>
        </p:txBody>
      </p:sp>
      <p:pic>
        <p:nvPicPr>
          <p:cNvPr id="2" name="Picture 1"/>
          <p:cNvPicPr>
            <a:picLocks noChangeAspect="1"/>
          </p:cNvPicPr>
          <p:nvPr/>
        </p:nvPicPr>
        <p:blipFill>
          <a:blip r:embed="rId3"/>
          <a:stretch>
            <a:fillRect/>
          </a:stretch>
        </p:blipFill>
        <p:spPr>
          <a:xfrm>
            <a:off x="4620126" y="2538662"/>
            <a:ext cx="7668127" cy="4319337"/>
          </a:xfrm>
          <a:prstGeom prst="rect">
            <a:avLst/>
          </a:prstGeom>
        </p:spPr>
      </p:pic>
      <p:sp>
        <p:nvSpPr>
          <p:cNvPr id="3" name="Rectangle 2"/>
          <p:cNvSpPr/>
          <p:nvPr/>
        </p:nvSpPr>
        <p:spPr>
          <a:xfrm>
            <a:off x="469233" y="458615"/>
            <a:ext cx="11442032" cy="1384995"/>
          </a:xfrm>
          <a:prstGeom prst="rect">
            <a:avLst/>
          </a:prstGeom>
        </p:spPr>
        <p:txBody>
          <a:bodyPr wrap="square">
            <a:spAutoFit/>
          </a:bodyPr>
          <a:lstStyle/>
          <a:p>
            <a:r>
              <a:rPr lang="en-GB" sz="2800" b="1" dirty="0"/>
              <a:t>The responsibility of the Troop Church Leader during the 8 weeks is great . They have to concentrate fully on their Troop members  for this 60 days since they are going to be pillars for the  further growth of disciples.</a:t>
            </a:r>
          </a:p>
        </p:txBody>
      </p:sp>
    </p:spTree>
    <p:extLst>
      <p:ext uri="{BB962C8B-B14F-4D97-AF65-F5344CB8AC3E}">
        <p14:creationId xmlns:p14="http://schemas.microsoft.com/office/powerpoint/2010/main" val="410959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21369" y="1165307"/>
            <a:ext cx="11101137" cy="5416868"/>
          </a:xfrm>
          <a:prstGeom prst="rect">
            <a:avLst/>
          </a:prstGeom>
        </p:spPr>
        <p:txBody>
          <a:bodyPr wrap="square">
            <a:spAutoFit/>
          </a:bodyPr>
          <a:lstStyle/>
          <a:p>
            <a:r>
              <a:rPr lang="en-IN" b="1" dirty="0"/>
              <a:t> </a:t>
            </a:r>
            <a:r>
              <a:rPr lang="en-IN" sz="2800" b="1" dirty="0">
                <a:solidFill>
                  <a:srgbClr val="C00000"/>
                </a:solidFill>
              </a:rPr>
              <a:t>When the Lord gives us a  revelation, we have to execute it. In executing we have to ask Him the order of doing things. We should not change the order. </a:t>
            </a:r>
            <a:endParaRPr lang="en-IN" sz="2800" b="1" dirty="0" smtClean="0">
              <a:solidFill>
                <a:srgbClr val="C00000"/>
              </a:solidFill>
            </a:endParaRPr>
          </a:p>
          <a:p>
            <a:endParaRPr lang="en-IN" sz="2800" b="1" dirty="0">
              <a:solidFill>
                <a:srgbClr val="C00000"/>
              </a:solidFill>
            </a:endParaRPr>
          </a:p>
          <a:p>
            <a:r>
              <a:rPr lang="en-IN" sz="2800" b="1" dirty="0"/>
              <a:t>The Lord’s eyes were upon you, roaming around  &amp;  found you faithful in little things; That is why He entrusted His precious treasure – souls </a:t>
            </a:r>
            <a:r>
              <a:rPr lang="en-IN" sz="2800" b="1" dirty="0" smtClean="0"/>
              <a:t>–the souls of BFF  </a:t>
            </a:r>
            <a:r>
              <a:rPr lang="en-IN" sz="2800" b="1" dirty="0"/>
              <a:t>with you. </a:t>
            </a:r>
            <a:endParaRPr lang="en-IN" sz="2800" b="1" dirty="0" smtClean="0"/>
          </a:p>
          <a:p>
            <a:endParaRPr lang="en-IN" sz="2800" b="1" dirty="0"/>
          </a:p>
          <a:p>
            <a:r>
              <a:rPr lang="en-IN" sz="2800" b="1" dirty="0" err="1">
                <a:solidFill>
                  <a:schemeClr val="accent2">
                    <a:lumMod val="75000"/>
                  </a:schemeClr>
                </a:solidFill>
              </a:rPr>
              <a:t>Luk</a:t>
            </a:r>
            <a:r>
              <a:rPr lang="en-IN" sz="2800" b="1" dirty="0">
                <a:solidFill>
                  <a:schemeClr val="accent2">
                    <a:lumMod val="75000"/>
                  </a:schemeClr>
                </a:solidFill>
              </a:rPr>
              <a:t> 16:12  And if you have not been faithful in that which is another's, who will give you that which is your own? </a:t>
            </a:r>
          </a:p>
          <a:p>
            <a:endParaRPr lang="en-IN" sz="6600" b="1" dirty="0">
              <a:solidFill>
                <a:srgbClr val="C00000"/>
              </a:solidFill>
            </a:endParaRPr>
          </a:p>
        </p:txBody>
      </p:sp>
    </p:spTree>
    <p:extLst>
      <p:ext uri="{BB962C8B-B14F-4D97-AF65-F5344CB8AC3E}">
        <p14:creationId xmlns:p14="http://schemas.microsoft.com/office/powerpoint/2010/main" val="2419369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01054" y="456247"/>
            <a:ext cx="3978442" cy="7509748"/>
          </a:xfrm>
          <a:prstGeom prst="rect">
            <a:avLst/>
          </a:prstGeom>
        </p:spPr>
        <p:txBody>
          <a:bodyPr wrap="square">
            <a:spAutoFit/>
          </a:bodyPr>
          <a:lstStyle/>
          <a:p>
            <a:r>
              <a:rPr lang="en-IN" b="1" dirty="0"/>
              <a:t> </a:t>
            </a:r>
            <a:endParaRPr lang="en-IN" sz="2400" b="1" dirty="0" smtClean="0"/>
          </a:p>
          <a:p>
            <a:endParaRPr lang="en-IN" sz="2400" b="1" dirty="0"/>
          </a:p>
          <a:p>
            <a:r>
              <a:rPr lang="en-IN" sz="2400" b="1" dirty="0" smtClean="0">
                <a:solidFill>
                  <a:srgbClr val="C00000"/>
                </a:solidFill>
              </a:rPr>
              <a:t>When </a:t>
            </a:r>
            <a:r>
              <a:rPr lang="en-IN" sz="2400" b="1" dirty="0">
                <a:solidFill>
                  <a:srgbClr val="C00000"/>
                </a:solidFill>
              </a:rPr>
              <a:t>the Lord gives us 10 souls, we should not take them lightly. The value of a single soul is more than this whole world. Entrusting a Troop Church with you is far greater than entrusting 10 worlds with us. </a:t>
            </a:r>
            <a:endParaRPr lang="en-IN" sz="2400" b="1" dirty="0" smtClean="0">
              <a:solidFill>
                <a:srgbClr val="C00000"/>
              </a:solidFill>
            </a:endParaRPr>
          </a:p>
          <a:p>
            <a:endParaRPr lang="en-IN" sz="2400" b="1" dirty="0">
              <a:solidFill>
                <a:srgbClr val="C00000"/>
              </a:solidFill>
            </a:endParaRPr>
          </a:p>
          <a:p>
            <a:r>
              <a:rPr lang="en-IN" sz="2400" b="1" dirty="0" smtClean="0">
                <a:solidFill>
                  <a:srgbClr val="C00000"/>
                </a:solidFill>
              </a:rPr>
              <a:t>How </a:t>
            </a:r>
            <a:r>
              <a:rPr lang="en-IN" sz="2400" b="1" dirty="0">
                <a:solidFill>
                  <a:srgbClr val="C00000"/>
                </a:solidFill>
              </a:rPr>
              <a:t>much carefully should we handle them?   If we lose even one of them,  we should give </a:t>
            </a:r>
            <a:r>
              <a:rPr lang="en-IN" sz="2400" b="1" dirty="0" smtClean="0">
                <a:solidFill>
                  <a:srgbClr val="C00000"/>
                </a:solidFill>
              </a:rPr>
              <a:t>an account to the shepherd who entrusted them with us.. </a:t>
            </a:r>
            <a:endParaRPr lang="en-IN" sz="2400" b="1" dirty="0">
              <a:solidFill>
                <a:srgbClr val="C00000"/>
              </a:solidFill>
            </a:endParaRPr>
          </a:p>
          <a:p>
            <a:endParaRPr lang="en-IN" sz="8000" b="1" dirty="0">
              <a:solidFill>
                <a:srgbClr val="C00000"/>
              </a:solidFill>
            </a:endParaRPr>
          </a:p>
        </p:txBody>
      </p:sp>
      <p:pic>
        <p:nvPicPr>
          <p:cNvPr id="2" name="Picture 1"/>
          <p:cNvPicPr>
            <a:picLocks noChangeAspect="1"/>
          </p:cNvPicPr>
          <p:nvPr/>
        </p:nvPicPr>
        <p:blipFill>
          <a:blip r:embed="rId3"/>
          <a:stretch>
            <a:fillRect/>
          </a:stretch>
        </p:blipFill>
        <p:spPr>
          <a:xfrm>
            <a:off x="4379496" y="1136822"/>
            <a:ext cx="7628237" cy="5721178"/>
          </a:xfrm>
          <a:prstGeom prst="rect">
            <a:avLst/>
          </a:prstGeom>
        </p:spPr>
      </p:pic>
    </p:spTree>
    <p:extLst>
      <p:ext uri="{BB962C8B-B14F-4D97-AF65-F5344CB8AC3E}">
        <p14:creationId xmlns:p14="http://schemas.microsoft.com/office/powerpoint/2010/main" val="659162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705</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Algerian</vt:lpstr>
      <vt:lpstr>Arial</vt:lpstr>
      <vt:lpstr>Arial Narrow</vt:lpstr>
      <vt:lpstr>Calibri</vt:lpstr>
      <vt:lpstr>Calibri Light</vt:lpstr>
      <vt:lpstr>Times New Roman</vt:lpstr>
      <vt:lpstr>Office Theme</vt:lpstr>
      <vt:lpstr>Regional Meeting  7.09.2024, Saturday   05.30 – 07:30 AM    It had been in the mind of Joash to repair the house of Jehovah.  </vt:lpstr>
      <vt:lpstr> 2 Ch 24:4  And it happened after this, it had been in the mind of Joash to repair the house of Jehovah.   This work of repairing the House of Jehovah has been given to  The Army of Jesus.   The Lord has entrusted His Church into our hands for repair work. We should do it properly as per the command of the Lord.   1 Ch 15:13  Because you did not carry it the first time, the LORD our God broke out against us, because we did not seek him according to the rule.”  (1 Ch 15:13  For because you did not do it at the first, Jehovah our God made a break on us, since we did not seek Him in due order.)    </vt:lpstr>
      <vt:lpstr>The  Lord our God is a God of order. There is an order in everything he does.  1. Creation.  The order of creation in 7 days.    </vt:lpstr>
      <vt:lpstr>2. Jesus multiplying bread.  He gave order to make them sit in fifties.  Luk 9:14  For there were about five thousand men. And he said to his disciples,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Pemila Edith</dc:creator>
  <cp:lastModifiedBy>Sr. Anelica</cp:lastModifiedBy>
  <cp:revision>168</cp:revision>
  <dcterms:created xsi:type="dcterms:W3CDTF">2016-04-08T10:47:59Z</dcterms:created>
  <dcterms:modified xsi:type="dcterms:W3CDTF">2024-09-06T17:52:56Z</dcterms:modified>
</cp:coreProperties>
</file>